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70" r:id="rId5"/>
    <p:sldId id="369" r:id="rId6"/>
    <p:sldId id="359" r:id="rId7"/>
    <p:sldId id="350" r:id="rId8"/>
    <p:sldId id="360" r:id="rId9"/>
    <p:sldId id="361" r:id="rId10"/>
    <p:sldId id="363" r:id="rId11"/>
    <p:sldId id="362" r:id="rId12"/>
    <p:sldId id="364" r:id="rId13"/>
    <p:sldId id="367" r:id="rId14"/>
    <p:sldId id="378" r:id="rId15"/>
    <p:sldId id="375" r:id="rId16"/>
    <p:sldId id="368" r:id="rId17"/>
    <p:sldId id="371" r:id="rId18"/>
    <p:sldId id="376" r:id="rId19"/>
    <p:sldId id="377" r:id="rId20"/>
    <p:sldId id="372" r:id="rId21"/>
    <p:sldId id="366" r:id="rId22"/>
    <p:sldId id="373" r:id="rId23"/>
    <p:sldId id="379" r:id="rId24"/>
    <p:sldId id="374" r:id="rId25"/>
    <p:sldId id="381" r:id="rId26"/>
    <p:sldId id="380" r:id="rId27"/>
    <p:sldId id="356" r:id="rId28"/>
  </p:sldIdLst>
  <p:sldSz cx="12192000" cy="6858000"/>
  <p:notesSz cx="6858000" cy="9144000"/>
  <p:embeddedFontLst>
    <p:embeddedFont>
      <p:font typeface="Bahnschrift Light SemiCondensed" panose="020B0502040204020203" pitchFamily="34" charset="0"/>
      <p:regular r:id="rId31"/>
    </p:embeddedFont>
    <p:embeddedFont>
      <p:font typeface="Cambria Math" panose="02040503050406030204" pitchFamily="18" charset="0"/>
      <p:regular r:id="rId32"/>
    </p:embeddedFont>
    <p:embeddedFont>
      <p:font typeface="Walbaum Display Light" panose="02070303090703020303" pitchFamily="18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88E"/>
    <a:srgbClr val="E7E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E19A-EB4C-F09C-D1EA-852B92376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2CB2D-7C13-8BF3-A361-E39F51A67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DC8E8-58FE-D058-2C14-874890D2E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DFA4-DB1D-A60C-90FB-49A42290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6313-55A6-A055-B391-8FA2EB1A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2A5C-7FE8-7CB2-F36D-CC6B01222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088E3-3746-9404-C67B-1DC47C83A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5DCF5-B068-9059-0BDD-53C8CF5F8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5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2D29-1B2A-0301-0867-A215F496F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7ACB8-60C0-4080-1873-DFAF04611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D1891-C55F-61F5-AF38-BF16B0944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FF45-DE60-D650-3861-A4FFCA54A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9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8B6A-5F27-49E2-210E-51E74368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F00FF-C8D6-3A81-1623-1993B61CA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32675-4BC7-CA65-A2D5-E8422E273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AA93D-3F5A-8C4D-F2DE-3D9BC9F2B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561E-275E-7FB8-A9B4-ECFCD0F5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7E867-D725-49B9-5E82-75CD99677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DCDA2-ED37-DD29-C779-B6877822E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D1AA1-FF74-1D24-C43F-9D9ED8250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6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24BB-8CEC-B7DF-B345-B7408C465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4DF2B-7F74-E2D0-0AB5-312FF2974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65DA-2E48-E45E-A07F-89597845F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FAC7-C131-6C96-30BE-90995D4CB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3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21B51-0D20-8450-CDC5-AF25447D7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F5701-D4A3-FE5B-C7DE-B39B10FF1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EF8D3-3473-9D8A-82AE-B7D2DB9F6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2A9A8-BF2B-B88C-D159-1DA2E5533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FE9F-A246-08F6-795F-01A924E6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56AFD-6A35-BCA4-D490-A6499DF4D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E4498-2C1B-FB7B-2F9D-73B4CBBA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E390-E372-43DC-25DB-80486EBD5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82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683FB-031A-AC7F-5E86-4F31929A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8E813-75E4-9F0E-8BD6-9C4A2E389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50B0E-9549-6566-A0CF-02E54350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0C5CD-0275-0804-331C-BA7D14865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1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9D57-5210-6637-78F0-F6831046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F3B89-92EE-F58D-C59E-6947D9F83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11102-BAAC-D115-0BBC-8B0A7414C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FB4C-0CAA-7BB7-EA99-4182B0BF1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01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75703-1400-8098-B263-D27DC656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83861-FCE3-A911-11A4-BD351F172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0AD66-EF29-2F49-F00B-C28E08AAD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F68EA-73F6-5BDE-27DC-2C51B5F38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9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C91EC-C13D-CC2C-EA77-F4840BDF1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Placeholder 12">
            <a:extLst>
              <a:ext uri="{FF2B5EF4-FFF2-40B4-BE49-F238E27FC236}">
                <a16:creationId xmlns:a16="http://schemas.microsoft.com/office/drawing/2014/main" id="{0FD83955-E498-1D2E-8548-6ED5803E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28" r="25728"/>
          <a:stretch>
            <a:fillRect/>
          </a:stretch>
        </p:blipFill>
        <p:spPr>
          <a:xfrm>
            <a:off x="0" y="-1"/>
            <a:ext cx="4997018" cy="6858001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183B1CC-3F4B-AD09-55E2-2715390F21B2}"/>
              </a:ext>
            </a:extLst>
          </p:cNvPr>
          <p:cNvSpPr txBox="1">
            <a:spLocks/>
          </p:cNvSpPr>
          <p:nvPr/>
        </p:nvSpPr>
        <p:spPr>
          <a:xfrm>
            <a:off x="4071879" y="271212"/>
            <a:ext cx="7351939" cy="307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latin typeface="Walbaum Display Light" panose="02070303090703020303" pitchFamily="18" charset="0"/>
              </a:rPr>
              <a:t>FRACTALS </a:t>
            </a:r>
            <a:br>
              <a:rPr lang="en-US" dirty="0">
                <a:latin typeface="Walbaum Display Light" panose="02070303090703020303" pitchFamily="18" charset="0"/>
              </a:rPr>
            </a:br>
            <a:r>
              <a:rPr lang="en-US" sz="4000" dirty="0">
                <a:latin typeface="Walbaum Display Light" panose="02070303090703020303" pitchFamily="18" charset="0"/>
              </a:rPr>
              <a:t>AND THEIR DIMENSION</a:t>
            </a:r>
            <a:br>
              <a:rPr lang="en-US" dirty="0">
                <a:latin typeface="Walbaum Display Light" panose="02070303090703020303" pitchFamily="18" charset="0"/>
              </a:rPr>
            </a:br>
            <a:endParaRPr lang="en-US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87F394-2376-BDC4-B8B8-B6E7AFB24177}"/>
              </a:ext>
            </a:extLst>
          </p:cNvPr>
          <p:cNvSpPr txBox="1">
            <a:spLocks/>
          </p:cNvSpPr>
          <p:nvPr/>
        </p:nvSpPr>
        <p:spPr>
          <a:xfrm>
            <a:off x="4883642" y="2724422"/>
            <a:ext cx="6238687" cy="4022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Vedanshee Patel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202203003</a:t>
            </a:r>
          </a:p>
          <a:p>
            <a:pPr marL="0" indent="0">
              <a:buNone/>
            </a:pPr>
            <a:endParaRPr lang="en-IN" sz="2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Mentors:</a:t>
            </a:r>
          </a:p>
          <a:p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Prof. Mukesh Tiwari</a:t>
            </a:r>
          </a:p>
          <a:p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Prof. Prosenjit Kundu</a:t>
            </a:r>
          </a:p>
          <a:p>
            <a:endParaRPr 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1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AAC5-70E6-FA43-0423-18D220C2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78B1C20-54FC-3D9B-6694-CA331462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SCALING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CC7607-897D-7C43-E601-01922FFFA11A}"/>
                  </a:ext>
                </a:extLst>
              </p:cNvPr>
              <p:cNvSpPr txBox="1"/>
              <p:nvPr/>
            </p:nvSpPr>
            <p:spPr>
              <a:xfrm>
                <a:off x="681136" y="1511682"/>
                <a:ext cx="10531980" cy="3429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A scaling relation is present if there are continuous and real-valued functions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, such that upon a scale transformation,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, the following holds,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			 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   where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is a real positive number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Therefore, it can be written as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N" sz="2400" b="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is the scaling factor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is the scaling function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is the dimension of the function.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CC7607-897D-7C43-E601-01922FFF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6" y="1511682"/>
                <a:ext cx="10531980" cy="3429400"/>
              </a:xfrm>
              <a:prstGeom prst="rect">
                <a:avLst/>
              </a:prstGeom>
              <a:blipFill>
                <a:blip r:embed="rId3"/>
                <a:stretch>
                  <a:fillRect l="-926" t="-1599" r="-579" b="-3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80E52-5983-4365-EC74-392E479CF530}"/>
                  </a:ext>
                </a:extLst>
              </p:cNvPr>
              <p:cNvSpPr txBox="1"/>
              <p:nvPr/>
            </p:nvSpPr>
            <p:spPr>
              <a:xfrm>
                <a:off x="681134" y="5016791"/>
                <a:ext cx="1024501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>
                    <a:latin typeface="Bahnschrift Light SemiCondensed" panose="020B0502040204020203" pitchFamily="34" charset="0"/>
                  </a:rPr>
                  <a:t>Power Law: </a:t>
                </a:r>
                <a:r>
                  <a:rPr lang="en-US" sz="2200" dirty="0">
                    <a:latin typeface="Bahnschrift Light SemiCondensed" panose="020B0502040204020203" pitchFamily="34" charset="0"/>
                  </a:rPr>
                  <a:t>a mathematical relationship where one variable (y) is proportional to another variable (x) raised to a constant power</a:t>
                </a:r>
                <a:r>
                  <a:rPr lang="en-US" sz="2200" b="0" i="0" dirty="0">
                    <a:solidFill>
                      <a:srgbClr val="001D35"/>
                    </a:solidFill>
                    <a:effectLst/>
                    <a:latin typeface="Bahnschrift Light SemiCondensed" panose="020B0502040204020203" pitchFamily="34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sz="2200" dirty="0"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80E52-5983-4365-EC74-392E479CF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4" y="5016791"/>
                <a:ext cx="10245013" cy="1107996"/>
              </a:xfrm>
              <a:prstGeom prst="rect">
                <a:avLst/>
              </a:prstGeom>
              <a:blipFill>
                <a:blip r:embed="rId4"/>
                <a:stretch>
                  <a:fillRect l="-774" t="-4945" b="-93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7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BAE60-15D7-B6B7-1BBD-A6CBD984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5BC5EC-13BE-FAF6-7D45-E4BFEAE1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SCALING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4E70D-0B58-5FB3-D02E-D96EAAE8DED8}"/>
              </a:ext>
            </a:extLst>
          </p:cNvPr>
          <p:cNvSpPr txBox="1"/>
          <p:nvPr/>
        </p:nvSpPr>
        <p:spPr>
          <a:xfrm>
            <a:off x="436880" y="1334194"/>
            <a:ext cx="1131824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Light SemiCondensed" panose="020B0502040204020203" pitchFamily="34" charset="0"/>
              </a:rPr>
              <a:t>   For geometric shapes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B437F-8234-480C-FF80-2175DB6C3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830577"/>
            <a:ext cx="1990050" cy="2029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8DE85-929B-6E38-0EA9-755530465F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1" t="4871" r="5521" b="2926"/>
          <a:stretch/>
        </p:blipFill>
        <p:spPr>
          <a:xfrm>
            <a:off x="4455034" y="2046840"/>
            <a:ext cx="1810512" cy="1834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D943C-9521-8685-1859-420BC5CF2356}"/>
              </a:ext>
            </a:extLst>
          </p:cNvPr>
          <p:cNvSpPr txBox="1"/>
          <p:nvPr/>
        </p:nvSpPr>
        <p:spPr>
          <a:xfrm>
            <a:off x="7694839" y="2133290"/>
            <a:ext cx="2918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Light SemiCondensed" panose="020B0502040204020203" pitchFamily="34" charset="0"/>
              </a:rPr>
              <a:t>m = number of copies</a:t>
            </a:r>
          </a:p>
          <a:p>
            <a:r>
              <a:rPr lang="en-IN" sz="2400" dirty="0">
                <a:latin typeface="Bahnschrift Light SemiCondensed" panose="020B0502040204020203" pitchFamily="34" charset="0"/>
              </a:rPr>
              <a:t>r = scale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4C2E3-4253-657B-68BE-D0A39BC27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" y="2661936"/>
            <a:ext cx="787510" cy="518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68066E-5B2F-A980-5429-167A1F60C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524" y="2634518"/>
            <a:ext cx="787510" cy="659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B176B-1DF5-F49C-9F28-113ED25D6A61}"/>
                  </a:ext>
                </a:extLst>
              </p:cNvPr>
              <p:cNvSpPr txBox="1"/>
              <p:nvPr/>
            </p:nvSpPr>
            <p:spPr>
              <a:xfrm>
                <a:off x="851872" y="4250587"/>
                <a:ext cx="10648094" cy="2092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Suppose that a self-similar set is composed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copies of itself scaled down by a factor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. Then the similarity dimension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is the exponent defined by </a:t>
                </a:r>
                <a14:m>
                  <m:oMath xmlns:m="http://schemas.openxmlformats.org/officeDocument/2006/math">
                    <m:r>
                      <a:rPr lang="en-IN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3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3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IN" sz="23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or equivalently, (taking log both sides)</a:t>
                </a:r>
              </a:p>
              <a:p>
                <a:pPr lvl="7"/>
                <a:r>
                  <a:rPr lang="en-IN" sz="2300" b="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		</a:t>
                </a:r>
                <a:r>
                  <a:rPr lang="en-IN" sz="2600" b="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(1/</m:t>
                            </m:r>
                          </m:fName>
                          <m:e>
                            <m: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IN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IN" sz="26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lvl="7"/>
                <a:endParaRPr lang="en-IN" sz="10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B176B-1DF5-F49C-9F28-113ED25D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72" y="4250587"/>
                <a:ext cx="10648094" cy="2092432"/>
              </a:xfrm>
              <a:prstGeom prst="rect">
                <a:avLst/>
              </a:prstGeom>
              <a:blipFill>
                <a:blip r:embed="rId7"/>
                <a:stretch>
                  <a:fillRect l="-859" t="-2616" r="-286" b="-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62AD8-6162-C8E3-3FF3-01575CB0D0C4}"/>
                  </a:ext>
                </a:extLst>
              </p:cNvPr>
              <p:cNvSpPr txBox="1"/>
              <p:nvPr/>
            </p:nvSpPr>
            <p:spPr>
              <a:xfrm>
                <a:off x="8554718" y="3218324"/>
                <a:ext cx="1534161" cy="4308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88A88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i="1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62AD8-6162-C8E3-3FF3-01575CB0D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718" y="3218324"/>
                <a:ext cx="1534161" cy="430887"/>
              </a:xfrm>
              <a:prstGeom prst="rect">
                <a:avLst/>
              </a:prstGeom>
              <a:blipFill>
                <a:blip r:embed="rId8"/>
                <a:stretch>
                  <a:fillRect t="-22973" r="-5490" b="-43243"/>
                </a:stretch>
              </a:blipFill>
              <a:ln w="19050">
                <a:solidFill>
                  <a:srgbClr val="88A88E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9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0BBE-0363-2AF5-5438-5A8ADCD5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064C70-39E7-1691-C368-C11BCB37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DIMENSION FOR CANTOR SET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1026" name="Picture 2" descr="GraphicMaths - Cantor set">
            <a:extLst>
              <a:ext uri="{FF2B5EF4-FFF2-40B4-BE49-F238E27FC236}">
                <a16:creationId xmlns:a16="http://schemas.microsoft.com/office/drawing/2014/main" id="{0EF5F25B-3FEC-DB6D-450D-BAF09AC45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r="3072"/>
          <a:stretch/>
        </p:blipFill>
        <p:spPr bwMode="auto">
          <a:xfrm>
            <a:off x="709128" y="1363146"/>
            <a:ext cx="4030824" cy="32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8B6FB-BFEF-95D8-4223-55B08466BD89}"/>
              </a:ext>
            </a:extLst>
          </p:cNvPr>
          <p:cNvSpPr txBox="1"/>
          <p:nvPr/>
        </p:nvSpPr>
        <p:spPr>
          <a:xfrm>
            <a:off x="0" y="6496537"/>
            <a:ext cx="34421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Walbaum Display Light" panose="02070303090703020303" pitchFamily="18" charset="0"/>
              </a:rPr>
              <a:t>Source – Graphic Math -Cantor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4EF3F-29A1-5492-C0EC-F7EB1D28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793" r="949"/>
          <a:stretch/>
        </p:blipFill>
        <p:spPr>
          <a:xfrm>
            <a:off x="4811048" y="1582097"/>
            <a:ext cx="1972106" cy="330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96EFF-C9DB-AD4B-471F-BAAD3EAC4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952" y="2007745"/>
            <a:ext cx="1971950" cy="40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B388FD-D14D-3C81-1B4E-1FAC6A24F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952" y="3630519"/>
            <a:ext cx="2114299" cy="375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AC3EE3-96F7-73BB-1E72-707253B82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80" y="4913910"/>
            <a:ext cx="5598365" cy="9869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EE99BC-141F-7353-B7B0-7F18FE3DC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274" y="1585015"/>
            <a:ext cx="3670532" cy="6561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37FF0D-1ADE-0D66-2A35-FF979F9223CA}"/>
              </a:ext>
            </a:extLst>
          </p:cNvPr>
          <p:cNvCxnSpPr>
            <a:cxnSpLocks/>
          </p:cNvCxnSpPr>
          <p:nvPr/>
        </p:nvCxnSpPr>
        <p:spPr>
          <a:xfrm>
            <a:off x="6997959" y="1404257"/>
            <a:ext cx="0" cy="496192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4DE0EE-274F-E49E-192F-61B96816B9A2}"/>
                  </a:ext>
                </a:extLst>
              </p:cNvPr>
              <p:cNvSpPr txBox="1"/>
              <p:nvPr/>
            </p:nvSpPr>
            <p:spPr>
              <a:xfrm>
                <a:off x="7826262" y="2871378"/>
                <a:ext cx="3100556" cy="2773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sSub>
                                    <m:sSubPr>
                                      <m:ctrlP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=0.631</m:t>
                      </m:r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4DE0EE-274F-E49E-192F-61B96816B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262" y="2871378"/>
                <a:ext cx="3100556" cy="2773452"/>
              </a:xfrm>
              <a:prstGeom prst="rect">
                <a:avLst/>
              </a:prstGeom>
              <a:blipFill>
                <a:blip r:embed="rId9"/>
                <a:stretch>
                  <a:fillRect l="-5512" r="-197" b="-5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29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CEED-3BB3-1312-FEB9-5A296ECD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CB6554-3378-C13C-D435-B9BCD86C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DIMENSION FOR </a:t>
            </a:r>
            <a:r>
              <a:rPr lang="en-IN" sz="40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SIERPINSKI</a:t>
            </a:r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 TRIANGLE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BEAD3F-5706-F2DE-B2DC-9DEACD029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6" b="7251"/>
          <a:stretch/>
        </p:blipFill>
        <p:spPr bwMode="auto">
          <a:xfrm>
            <a:off x="436880" y="1370678"/>
            <a:ext cx="1659396" cy="136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BBAFE9D-D461-0F5C-6FB8-840D03E63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9" b="7008"/>
          <a:stretch/>
        </p:blipFill>
        <p:spPr bwMode="auto">
          <a:xfrm>
            <a:off x="1970206" y="1370678"/>
            <a:ext cx="1654566" cy="136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B958E83-EEDF-DC18-4361-5D63F6814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14200" r="605" b="10800"/>
          <a:stretch/>
        </p:blipFill>
        <p:spPr bwMode="auto">
          <a:xfrm>
            <a:off x="3583289" y="1370677"/>
            <a:ext cx="1600836" cy="130450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B9991-8604-FEF8-F562-7F3EED22C370}"/>
              </a:ext>
            </a:extLst>
          </p:cNvPr>
          <p:cNvCxnSpPr>
            <a:cxnSpLocks/>
          </p:cNvCxnSpPr>
          <p:nvPr/>
        </p:nvCxnSpPr>
        <p:spPr>
          <a:xfrm>
            <a:off x="1752979" y="2022931"/>
            <a:ext cx="434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4A83CF-0A64-8F08-5379-48DF3E4D8E5E}"/>
              </a:ext>
            </a:extLst>
          </p:cNvPr>
          <p:cNvCxnSpPr>
            <a:cxnSpLocks/>
          </p:cNvCxnSpPr>
          <p:nvPr/>
        </p:nvCxnSpPr>
        <p:spPr>
          <a:xfrm>
            <a:off x="3357871" y="2022931"/>
            <a:ext cx="434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1A93BC-8A09-9578-0AF5-9E276E7D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234" b="6036"/>
          <a:stretch/>
        </p:blipFill>
        <p:spPr>
          <a:xfrm>
            <a:off x="5111785" y="1360319"/>
            <a:ext cx="1529778" cy="13252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2EF135-63D2-883A-333A-9223C0E44E4F}"/>
              </a:ext>
            </a:extLst>
          </p:cNvPr>
          <p:cNvCxnSpPr>
            <a:cxnSpLocks/>
          </p:cNvCxnSpPr>
          <p:nvPr/>
        </p:nvCxnSpPr>
        <p:spPr>
          <a:xfrm>
            <a:off x="4960023" y="2022931"/>
            <a:ext cx="434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29A7F04-DB8A-36E2-8FEB-E17264FC80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07217"/>
                  </p:ext>
                </p:extLst>
              </p:nvPr>
            </p:nvGraphicFramePr>
            <p:xfrm>
              <a:off x="794558" y="2732859"/>
              <a:ext cx="5556269" cy="378177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9573">
                      <a:extLst>
                        <a:ext uri="{9D8B030D-6E8A-4147-A177-3AD203B41FA5}">
                          <a16:colId xmlns:a16="http://schemas.microsoft.com/office/drawing/2014/main" val="3318529034"/>
                        </a:ext>
                      </a:extLst>
                    </a:gridCol>
                    <a:gridCol w="1309011">
                      <a:extLst>
                        <a:ext uri="{9D8B030D-6E8A-4147-A177-3AD203B41FA5}">
                          <a16:colId xmlns:a16="http://schemas.microsoft.com/office/drawing/2014/main" val="1684883877"/>
                        </a:ext>
                      </a:extLst>
                    </a:gridCol>
                    <a:gridCol w="1328120">
                      <a:extLst>
                        <a:ext uri="{9D8B030D-6E8A-4147-A177-3AD203B41FA5}">
                          <a16:colId xmlns:a16="http://schemas.microsoft.com/office/drawing/2014/main" val="134368502"/>
                        </a:ext>
                      </a:extLst>
                    </a:gridCol>
                    <a:gridCol w="1153159">
                      <a:extLst>
                        <a:ext uri="{9D8B030D-6E8A-4147-A177-3AD203B41FA5}">
                          <a16:colId xmlns:a16="http://schemas.microsoft.com/office/drawing/2014/main" val="4006431036"/>
                        </a:ext>
                      </a:extLst>
                    </a:gridCol>
                    <a:gridCol w="1146406">
                      <a:extLst>
                        <a:ext uri="{9D8B030D-6E8A-4147-A177-3AD203B41FA5}">
                          <a16:colId xmlns:a16="http://schemas.microsoft.com/office/drawing/2014/main" val="2295496832"/>
                        </a:ext>
                      </a:extLst>
                    </a:gridCol>
                  </a:tblGrid>
                  <a:tr h="666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 err="1">
                              <a:latin typeface="Bahnschrift Light SemiCondensed" panose="020B0502040204020203" pitchFamily="34" charset="0"/>
                            </a:rPr>
                            <a:t>Itr</a:t>
                          </a:r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No. of Triangles(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6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Side Length(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6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sz="1600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1600" b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Total Perimeter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Total Area </a:t>
                          </a:r>
                        </a:p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6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sz="1600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1600" b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23874545"/>
                      </a:ext>
                    </a:extLst>
                  </a:tr>
                  <a:tr h="5724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IN" sz="1600" b="0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  <a:p>
                          <a:pPr algn="ctr"/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  <a:p>
                          <a:pPr algn="ctr"/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2593296"/>
                      </a:ext>
                    </a:extLst>
                  </a:tr>
                  <a:tr h="552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  <a:p>
                          <a:pPr algn="ctr"/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8633369"/>
                      </a:ext>
                    </a:extLst>
                  </a:tr>
                  <a:tr h="6741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1600" b="0" dirty="0">
                            <a:latin typeface="Bahnschrift Light SemiCondensed" panose="020B0502040204020203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16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72854717"/>
                      </a:ext>
                    </a:extLst>
                  </a:tr>
                  <a:tr h="6741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16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9549120"/>
                      </a:ext>
                    </a:extLst>
                  </a:tr>
                  <a:tr h="6411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60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60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N" sz="1600" b="0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16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16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IN" sz="1600" dirty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IN" sz="1600" b="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IN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851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29A7F04-DB8A-36E2-8FEB-E17264FC80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07217"/>
                  </p:ext>
                </p:extLst>
              </p:nvPr>
            </p:nvGraphicFramePr>
            <p:xfrm>
              <a:off x="794558" y="2732859"/>
              <a:ext cx="5556269" cy="378177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9573">
                      <a:extLst>
                        <a:ext uri="{9D8B030D-6E8A-4147-A177-3AD203B41FA5}">
                          <a16:colId xmlns:a16="http://schemas.microsoft.com/office/drawing/2014/main" val="3318529034"/>
                        </a:ext>
                      </a:extLst>
                    </a:gridCol>
                    <a:gridCol w="1309011">
                      <a:extLst>
                        <a:ext uri="{9D8B030D-6E8A-4147-A177-3AD203B41FA5}">
                          <a16:colId xmlns:a16="http://schemas.microsoft.com/office/drawing/2014/main" val="1684883877"/>
                        </a:ext>
                      </a:extLst>
                    </a:gridCol>
                    <a:gridCol w="1328120">
                      <a:extLst>
                        <a:ext uri="{9D8B030D-6E8A-4147-A177-3AD203B41FA5}">
                          <a16:colId xmlns:a16="http://schemas.microsoft.com/office/drawing/2014/main" val="134368502"/>
                        </a:ext>
                      </a:extLst>
                    </a:gridCol>
                    <a:gridCol w="1153159">
                      <a:extLst>
                        <a:ext uri="{9D8B030D-6E8A-4147-A177-3AD203B41FA5}">
                          <a16:colId xmlns:a16="http://schemas.microsoft.com/office/drawing/2014/main" val="4006431036"/>
                        </a:ext>
                      </a:extLst>
                    </a:gridCol>
                    <a:gridCol w="1146406">
                      <a:extLst>
                        <a:ext uri="{9D8B030D-6E8A-4147-A177-3AD203B41FA5}">
                          <a16:colId xmlns:a16="http://schemas.microsoft.com/office/drawing/2014/main" val="2295496832"/>
                        </a:ext>
                      </a:extLst>
                    </a:gridCol>
                  </a:tblGrid>
                  <a:tr h="666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 err="1">
                              <a:latin typeface="Bahnschrift Light SemiCondensed" panose="020B0502040204020203" pitchFamily="34" charset="0"/>
                            </a:rPr>
                            <a:t>Itr</a:t>
                          </a:r>
                          <a:endParaRPr lang="en-IN" sz="1600" dirty="0">
                            <a:latin typeface="Bahnschrift Light SemiCondensed" panose="020B0502040204020203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909" r="-277674" b="-46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909" r="-173853" b="-46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dirty="0">
                              <a:latin typeface="Bahnschrift Light SemiCondensed" panose="020B0502040204020203" pitchFamily="34" charset="0"/>
                            </a:rPr>
                            <a:t>Total Perimeter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909" r="-1064" b="-46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3874545"/>
                      </a:ext>
                    </a:extLst>
                  </a:tr>
                  <a:tr h="572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0" t="-118085" r="-796078" b="-44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118085" r="-277674" b="-44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118085" r="-173853" b="-44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83598" t="-118085" r="-100529" b="-44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118085" r="-1064" b="-4457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593296"/>
                      </a:ext>
                    </a:extLst>
                  </a:tr>
                  <a:tr h="5528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0" t="-227778" r="-796078" b="-36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227778" r="-277674" b="-36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227778" r="-173853" b="-36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83598" t="-227778" r="-100529" b="-36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227778" r="-1064" b="-36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8633369"/>
                      </a:ext>
                    </a:extLst>
                  </a:tr>
                  <a:tr h="674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0" t="-265766" r="-796078" b="-1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265766" r="-277674" b="-1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265766" r="-173853" b="-1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83598" t="-265766" r="-100529" b="-1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265766" r="-1064" b="-196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2854717"/>
                      </a:ext>
                    </a:extLst>
                  </a:tr>
                  <a:tr h="674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0" t="-365766" r="-796078" b="-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365766" r="-277674" b="-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365766" r="-173853" b="-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83598" t="-365766" r="-100529" b="-96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365766" r="-1064" b="-96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549120"/>
                      </a:ext>
                    </a:extLst>
                  </a:tr>
                  <a:tr h="6411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80" t="-492381" r="-796078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7907" t="-492381" r="-277674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5872" t="-492381" r="-173853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83598" t="-492381" r="-100529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85638" t="-492381" r="-1064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85196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F1DBB2-01BF-E2E1-AC5A-746D27938B0A}"/>
              </a:ext>
            </a:extLst>
          </p:cNvPr>
          <p:cNvSpPr txBox="1"/>
          <p:nvPr/>
        </p:nvSpPr>
        <p:spPr>
          <a:xfrm>
            <a:off x="12405360" y="315200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45FEA-D066-E995-61F1-2E1CB01BA8DC}"/>
              </a:ext>
            </a:extLst>
          </p:cNvPr>
          <p:cNvCxnSpPr>
            <a:cxnSpLocks/>
          </p:cNvCxnSpPr>
          <p:nvPr/>
        </p:nvCxnSpPr>
        <p:spPr>
          <a:xfrm>
            <a:off x="6968308" y="1375342"/>
            <a:ext cx="0" cy="4969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E3F0C-44B9-AD1D-AB32-AB523E2E030B}"/>
                  </a:ext>
                </a:extLst>
              </p:cNvPr>
              <p:cNvSpPr txBox="1"/>
              <p:nvPr/>
            </p:nvSpPr>
            <p:spPr>
              <a:xfrm>
                <a:off x="7793504" y="2898517"/>
                <a:ext cx="2584571" cy="2773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sSub>
                                    <m:sSubPr>
                                      <m:ctrlP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IN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=1.585</m:t>
                      </m:r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endParaRPr lang="en-IN" sz="22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E3F0C-44B9-AD1D-AB32-AB523E2E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504" y="2898517"/>
                <a:ext cx="2584571" cy="2773452"/>
              </a:xfrm>
              <a:prstGeom prst="rect">
                <a:avLst/>
              </a:prstGeom>
              <a:blipFill>
                <a:blip r:embed="rId8"/>
                <a:stretch>
                  <a:fillRect l="-6604" r="-943" b="-5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5B781AC-5A79-F124-A82D-13A9BF55C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788" y="1673290"/>
            <a:ext cx="3340360" cy="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2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FB22B-75BA-79D8-400B-EC720126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0491472-1990-222E-41FA-CA562ADA7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60" y="1726079"/>
                <a:ext cx="5582578" cy="42142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Cover the fractal with boxes of length </a:t>
                </a:r>
                <a:r>
                  <a:rPr lang="en-US" i="1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ε</a:t>
                </a:r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and calculate the number of boxes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I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Reduce </a:t>
                </a:r>
                <a:r>
                  <a:rPr lang="en-US" i="1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ε  </a:t>
                </a:r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and recalculate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I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0" indent="0">
                  <a:lnSpc>
                    <a:spcPct val="0"/>
                  </a:lnSpc>
                  <a:spcBef>
                    <a:spcPts val="60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I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This yields a straight line and the slope = fractal dimension </a:t>
                </a:r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from the power law</a:t>
                </a:r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I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.</a:t>
                </a:r>
              </a:p>
              <a:p>
                <a:pPr marL="0" indent="0">
                  <a:buNone/>
                </a:pPr>
                <a:endParaRPr lang="en-IN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IN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0491472-1990-222E-41FA-CA562ADA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1726079"/>
                <a:ext cx="5582578" cy="4214241"/>
              </a:xfrm>
              <a:prstGeom prst="rect">
                <a:avLst/>
              </a:prstGeom>
              <a:blipFill>
                <a:blip r:embed="rId2"/>
                <a:stretch>
                  <a:fillRect l="-2183" t="-2605" b="-15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2D81FB23-D07E-2637-6DE2-BAFAD0ED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WHAT IS BOX-COUNTING DIMENSION?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4F0D-E697-573B-F00A-DD3CC97C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64" t="9645" r="44001" b="26960"/>
          <a:stretch/>
        </p:blipFill>
        <p:spPr>
          <a:xfrm>
            <a:off x="6310690" y="1345148"/>
            <a:ext cx="4725321" cy="248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7E91B-2002-EACE-69BC-DE194354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304" t="10188" r="4350" b="23040"/>
          <a:stretch/>
        </p:blipFill>
        <p:spPr>
          <a:xfrm>
            <a:off x="7076003" y="3887896"/>
            <a:ext cx="3425259" cy="2488051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0A6B738-4BB6-8178-7695-97E2735647D4}"/>
              </a:ext>
            </a:extLst>
          </p:cNvPr>
          <p:cNvSpPr txBox="1">
            <a:spLocks/>
          </p:cNvSpPr>
          <p:nvPr/>
        </p:nvSpPr>
        <p:spPr>
          <a:xfrm>
            <a:off x="0" y="6560718"/>
            <a:ext cx="5242560" cy="369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tx1"/>
                </a:solidFill>
                <a:latin typeface="Walbaum Display Light" panose="02070303090703020303" pitchFamily="18" charset="0"/>
              </a:rPr>
              <a:t>Source : Introduction-To-The-Theory-Of-Complex-Systems : page -129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7D0F8-2DBB-B5B5-2B31-224A35A3197E}"/>
              </a:ext>
            </a:extLst>
          </p:cNvPr>
          <p:cNvSpPr txBox="1"/>
          <p:nvPr/>
        </p:nvSpPr>
        <p:spPr>
          <a:xfrm>
            <a:off x="10835640" y="2133307"/>
            <a:ext cx="88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SemiCondensed" panose="020B0502040204020203" pitchFamily="34" charset="0"/>
              </a:rPr>
              <a:t>Coast of Norway</a:t>
            </a:r>
          </a:p>
        </p:txBody>
      </p:sp>
    </p:spTree>
    <p:extLst>
      <p:ext uri="{BB962C8B-B14F-4D97-AF65-F5344CB8AC3E}">
        <p14:creationId xmlns:p14="http://schemas.microsoft.com/office/powerpoint/2010/main" val="124363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B2C2D-85C0-8EE1-382A-8E098F0D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FCB4598-49FD-672F-195A-C8339185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400" i="0" dirty="0">
                <a:latin typeface="Walbaum Display Light" panose="02070303090703020303" pitchFamily="18" charset="0"/>
              </a:rPr>
              <a:t>DIME</a:t>
            </a:r>
            <a:r>
              <a:rPr lang="en-IN" sz="4400" dirty="0">
                <a:latin typeface="Walbaum Display Light" panose="02070303090703020303" pitchFamily="18" charset="0"/>
              </a:rPr>
              <a:t>NS</a:t>
            </a:r>
            <a:r>
              <a:rPr lang="en-IN" sz="4400" i="0" dirty="0">
                <a:latin typeface="Walbaum Display Light" panose="02070303090703020303" pitchFamily="18" charset="0"/>
              </a:rPr>
              <a:t>ION FOR ATTRACTORS</a:t>
            </a:r>
            <a:endParaRPr lang="en-IN" sz="4300" dirty="0">
              <a:latin typeface="Walbaum Display Light" panose="020703030907030203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FBB14A-8183-89B8-B2B8-40B861D4B22A}"/>
              </a:ext>
            </a:extLst>
          </p:cNvPr>
          <p:cNvSpPr txBox="1">
            <a:spLocks/>
          </p:cNvSpPr>
          <p:nvPr/>
        </p:nvSpPr>
        <p:spPr>
          <a:xfrm>
            <a:off x="553720" y="1726079"/>
            <a:ext cx="6766567" cy="4584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Fractal dimension for geometric fractals using the simple idea of scaling and box-counting.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Dynamical Systems </a:t>
            </a:r>
            <a:r>
              <a:rPr lang="en-IN" sz="25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is a system that describes how a point in space moves with respect to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Attractors</a:t>
            </a:r>
            <a:r>
              <a:rPr lang="en-IN" sz="25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are the minimal set of points to which neighbouring trajectories in a phase portrait converge.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 Strange Attractor </a:t>
            </a:r>
            <a:r>
              <a:rPr lang="en-IN" sz="25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can be put as an attractor that exhibits dependence on the initial condition.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1DE22-3290-016F-7D70-B864E37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6" t="344" r="14647" b="-344"/>
          <a:stretch/>
        </p:blipFill>
        <p:spPr>
          <a:xfrm>
            <a:off x="7493007" y="1899359"/>
            <a:ext cx="3825233" cy="329270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81401C7-9B02-0E8A-6493-9DB6F63302E4}"/>
              </a:ext>
            </a:extLst>
          </p:cNvPr>
          <p:cNvSpPr txBox="1">
            <a:spLocks/>
          </p:cNvSpPr>
          <p:nvPr/>
        </p:nvSpPr>
        <p:spPr>
          <a:xfrm>
            <a:off x="0" y="6509918"/>
            <a:ext cx="5242560" cy="36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tx1"/>
                </a:solidFill>
                <a:latin typeface="Walbaum Display Light" panose="02070303090703020303" pitchFamily="18" charset="0"/>
              </a:rPr>
              <a:t>Source: Fractals : Wikipedia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BA8E9-6316-C4E0-EF43-C6DBA6D7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772"/>
          <a:stretch/>
        </p:blipFill>
        <p:spPr>
          <a:xfrm>
            <a:off x="8314819" y="5300030"/>
            <a:ext cx="2599417" cy="2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9BA2-A6C9-A439-0071-79A24483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8D67-6143-C839-BDF8-DEE75DAD9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E881CA9-098A-50C9-A2DA-A83CF04843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720" y="1562895"/>
                <a:ext cx="6863080" cy="452675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Pick a random point on the attractor.</a:t>
                </a:r>
                <a:endParaRPr lang="en-IN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Around it, place a ball of radius ε and count how many other points fall inside.</a:t>
                </a:r>
                <a:endParaRPr lang="en-IN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As ε changes, the count follows a power law: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l-GR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is the number of points in the ball of radius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This gives a local estimate of the dimension near that point.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Because attractors are complex, we use this method to study local scaling behavior.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IN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IN" sz="24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E881CA9-098A-50C9-A2DA-A83CF0484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1562895"/>
                <a:ext cx="6863080" cy="4526756"/>
              </a:xfrm>
              <a:prstGeom prst="rect">
                <a:avLst/>
              </a:prstGeom>
              <a:blipFill>
                <a:blip r:embed="rId2"/>
                <a:stretch>
                  <a:fillRect l="-1421" t="-1884" r="-2043" b="-22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7EF0294A-98D6-6EFC-DE26-5F4717FD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WHAT IS POINTWISE DIMENSION?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F958E-87CA-5BFD-4476-E39296F6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7" t="1811" r="3457" b="2386"/>
          <a:stretch/>
        </p:blipFill>
        <p:spPr>
          <a:xfrm>
            <a:off x="7264400" y="1562895"/>
            <a:ext cx="4373880" cy="4090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300A0-AE51-FEEC-4A15-999021CC26DD}"/>
              </a:ext>
            </a:extLst>
          </p:cNvPr>
          <p:cNvSpPr txBox="1"/>
          <p:nvPr/>
        </p:nvSpPr>
        <p:spPr>
          <a:xfrm>
            <a:off x="7399020" y="5653887"/>
            <a:ext cx="371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SemiCondensed" panose="020B0502040204020203" pitchFamily="34" charset="0"/>
              </a:rPr>
              <a:t>Scattered plot of the Lorenz Attractor in the X-Y plane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1DF9536-477C-0E0B-537D-49A64F258DFA}"/>
              </a:ext>
            </a:extLst>
          </p:cNvPr>
          <p:cNvSpPr txBox="1">
            <a:spLocks/>
          </p:cNvSpPr>
          <p:nvPr/>
        </p:nvSpPr>
        <p:spPr>
          <a:xfrm>
            <a:off x="0" y="6560718"/>
            <a:ext cx="5242560" cy="36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tx1"/>
                </a:solidFill>
                <a:latin typeface="Walbaum Display Light" panose="02070303090703020303" pitchFamily="18" charset="0"/>
              </a:rPr>
              <a:t>Source: Non-Linear Dynamics And Chaos :page 418</a:t>
            </a:r>
          </a:p>
        </p:txBody>
      </p:sp>
    </p:spTree>
    <p:extLst>
      <p:ext uri="{BB962C8B-B14F-4D97-AF65-F5344CB8AC3E}">
        <p14:creationId xmlns:p14="http://schemas.microsoft.com/office/powerpoint/2010/main" val="380009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93EE-B483-EA76-F353-023842E4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0B34F-6FAE-E5F2-758B-5031467BE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DD3051-2EEC-A92A-4ABA-5FC0FF134C68}"/>
              </a:ext>
            </a:extLst>
          </p:cNvPr>
          <p:cNvSpPr txBox="1">
            <a:spLocks/>
          </p:cNvSpPr>
          <p:nvPr/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7CB83-F5EE-4E3E-8EB1-5973FAE3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WHAT IS CORRELATION DIMENSION?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231EE-3A0D-F9A2-66D9-7E4B66E053FB}"/>
              </a:ext>
            </a:extLst>
          </p:cNvPr>
          <p:cNvSpPr txBox="1"/>
          <p:nvPr/>
        </p:nvSpPr>
        <p:spPr>
          <a:xfrm>
            <a:off x="553720" y="1594415"/>
            <a:ext cx="11201400" cy="4924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600" dirty="0" err="1">
                <a:latin typeface="Bahnschrift Light SemiCondensed" panose="020B0502040204020203" pitchFamily="34" charset="0"/>
              </a:rPr>
              <a:t>Grassberger</a:t>
            </a:r>
            <a:r>
              <a:rPr lang="en-IN" sz="2600" dirty="0">
                <a:latin typeface="Bahnschrift Light SemiCondensed" panose="020B0502040204020203" pitchFamily="34" charset="0"/>
              </a:rPr>
              <a:t>–Procaccia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D5EAD-777A-6661-5198-65026A04D525}"/>
                  </a:ext>
                </a:extLst>
              </p:cNvPr>
              <p:cNvSpPr txBox="1"/>
              <p:nvPr/>
            </p:nvSpPr>
            <p:spPr>
              <a:xfrm>
                <a:off x="698603" y="2292341"/>
                <a:ext cx="10794793" cy="400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Extract a large set of trajectory points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For each </a:t>
                </a:r>
                <a:r>
                  <a:rPr lang="el-GR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ε</a:t>
                </a:r>
                <a:r>
                  <a:rPr lang="en-IN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, </a:t>
                </a:r>
                <a:r>
                  <a:rPr lang="en-US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count the number of point pairs within ε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I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ⅈ&lt;</m:t>
                          </m:r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600">
                              <a:latin typeface="Bahnschrift Light SemiCondensed" panose="020B0502040204020203" pitchFamily="34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pt-B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600">
                              <a:latin typeface="Bahnschrift Light SemiCondensed" panose="020B0502040204020203" pitchFamily="34" charset="0"/>
                            </a:rPr>
                            <m:t>​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600">
                              <a:latin typeface="Bahnschrift Light SemiCondensed" panose="020B0502040204020203" pitchFamily="34" charset="0"/>
                            </a:rPr>
                            <m:t>​</m:t>
                          </m:r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r>
                  <a:rPr lang="en-US" sz="2600" dirty="0">
                    <a:latin typeface="Bahnschrift Light SemiCondensed" panose="020B0502040204020203" pitchFamily="34" charset="0"/>
                  </a:rPr>
                  <a:t>where H(x) is the Heaviside function: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The Heav</a:t>
                </a:r>
                <a:r>
                  <a:rPr lang="en-US" sz="2600" dirty="0">
                    <a:latin typeface="Bahnschrift Light SemiCondensed" panose="020B0502040204020203" pitchFamily="34" charset="0"/>
                  </a:rPr>
                  <a:t>iside Function is given by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1 ,  </m:t>
                            </m:r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0  , </m:t>
                            </m:r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26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sv-SE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Plot </a:t>
                </a:r>
                <a:r>
                  <a:rPr lang="sv-SE" sz="2600" b="1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log C(ε)</a:t>
                </a:r>
                <a:r>
                  <a:rPr lang="sv-SE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 vs </a:t>
                </a:r>
                <a:r>
                  <a:rPr lang="sv-SE" sz="2600" b="1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log ε</a:t>
                </a:r>
                <a:r>
                  <a:rPr lang="sv-SE" sz="2600" dirty="0">
                    <a:solidFill>
                      <a:schemeClr val="tx1"/>
                    </a:solidFill>
                    <a:latin typeface="Bahnschrift Light SemiCondensed" panose="020B0502040204020203" pitchFamily="34" charset="0"/>
                  </a:rPr>
                  <a:t>.</a:t>
                </a:r>
                <a:endParaRPr lang="en-US" sz="26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IN" sz="2600" dirty="0">
                  <a:solidFill>
                    <a:schemeClr val="tx1"/>
                  </a:solidFill>
                  <a:latin typeface="Bahnschrift Ligh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D5EAD-777A-6661-5198-65026A04D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03" y="2292341"/>
                <a:ext cx="10794793" cy="4001545"/>
              </a:xfrm>
              <a:prstGeom prst="rect">
                <a:avLst/>
              </a:prstGeom>
              <a:blipFill>
                <a:blip r:embed="rId2"/>
                <a:stretch>
                  <a:fillRect l="-1017" t="-1372" b="-30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2" descr="{\displaystyle H(x):={\begin{cases}1,&amp;x\geq 0\\0,&amp;x&lt;0\end{cases}}}">
            <a:extLst>
              <a:ext uri="{FF2B5EF4-FFF2-40B4-BE49-F238E27FC236}">
                <a16:creationId xmlns:a16="http://schemas.microsoft.com/office/drawing/2014/main" id="{56269661-875A-8E57-017B-D8F03E4D33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4" descr="{\displaystyle H(x):={\begin{cases}1,&amp;x\geq 0\\0,&amp;x&lt;0\end{cases}}}">
            <a:extLst>
              <a:ext uri="{FF2B5EF4-FFF2-40B4-BE49-F238E27FC236}">
                <a16:creationId xmlns:a16="http://schemas.microsoft.com/office/drawing/2014/main" id="{896BB848-2E84-4D64-CF38-1D5FAA8EBD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59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3C45-2185-44D7-AF08-8521C2B4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F3767A-C2F1-DFC0-DD37-3BA983F8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SERPIENSKI TRIANGLE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7D36F66-F2A0-24BF-21CA-E5A11610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62"/>
          <a:stretch/>
        </p:blipFill>
        <p:spPr>
          <a:xfrm>
            <a:off x="6856757" y="1726079"/>
            <a:ext cx="4504864" cy="4243067"/>
          </a:xfrm>
          <a:prstGeom prst="rect">
            <a:avLst/>
          </a:prstGeo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A6F29354-5EB8-1184-9B02-04900AF1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8" r="55579" b="13791"/>
          <a:stretch/>
        </p:blipFill>
        <p:spPr>
          <a:xfrm>
            <a:off x="1822478" y="1576189"/>
            <a:ext cx="4640780" cy="45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B71F-B8D7-4F5D-B897-F58478D2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D214E-5807-F7B6-9B8E-BB5482A76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834BE-85B4-6459-9D79-722C0972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latin typeface="Walbaum Display Light" panose="02070303090703020303" pitchFamily="18" charset="0"/>
              </a:rPr>
              <a:t>LOGISTIC MAP</a:t>
            </a:r>
            <a:endParaRPr lang="en-IN" sz="4300" dirty="0">
              <a:latin typeface="Walbaum Display Light" panose="02070303090703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D0C179-19EC-B7B6-8B92-C7826984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1" y="1726079"/>
            <a:ext cx="5151169" cy="41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58E1FA-5ED3-8371-FAEC-DE054EB0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11" y="1707595"/>
            <a:ext cx="5149802" cy="406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1BE1D-B4FB-8FC4-E931-0B442AEA4589}"/>
                  </a:ext>
                </a:extLst>
              </p:cNvPr>
              <p:cNvSpPr txBox="1"/>
              <p:nvPr/>
            </p:nvSpPr>
            <p:spPr>
              <a:xfrm>
                <a:off x="4869061" y="5859734"/>
                <a:ext cx="288797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88A88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I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E1BE1D-B4FB-8FC4-E931-0B442AEA4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61" y="5859734"/>
                <a:ext cx="28879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88A88E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F25637A-7156-1700-25FF-D192BE82CDF2}"/>
              </a:ext>
            </a:extLst>
          </p:cNvPr>
          <p:cNvSpPr/>
          <p:nvPr/>
        </p:nvSpPr>
        <p:spPr>
          <a:xfrm>
            <a:off x="5113020" y="3492668"/>
            <a:ext cx="467360" cy="4978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154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87AF4-B02D-5B48-7B17-E5C14202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163594-E9FE-6542-3B79-96B329DA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5" y="371623"/>
            <a:ext cx="11383347" cy="860018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IN" sz="44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   CONTENT</a:t>
            </a:r>
            <a:r>
              <a:rPr lang="en-IN" sz="44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S</a:t>
            </a:r>
            <a:endParaRPr lang="en-IN" sz="4400" i="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5092D-E537-302D-8A75-73566D0D85DB}"/>
              </a:ext>
            </a:extLst>
          </p:cNvPr>
          <p:cNvSpPr txBox="1">
            <a:spLocks/>
          </p:cNvSpPr>
          <p:nvPr/>
        </p:nvSpPr>
        <p:spPr>
          <a:xfrm>
            <a:off x="401215" y="1231640"/>
            <a:ext cx="11383347" cy="2730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Book: 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Chaos And Fractals: New Frontiers of Science by </a:t>
            </a:r>
            <a:r>
              <a:rPr lang="en-IN" sz="2400" i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Heinz-Otto </a:t>
            </a:r>
            <a:r>
              <a:rPr lang="en-IN" sz="2400" i="1" dirty="0" err="1">
                <a:solidFill>
                  <a:schemeClr val="tx1"/>
                </a:solidFill>
                <a:latin typeface="Bahnschrift Light SemiCondensed" panose="020B0502040204020203" pitchFamily="34" charset="0"/>
              </a:rPr>
              <a:t>Peitgen</a:t>
            </a:r>
            <a:r>
              <a:rPr lang="en-IN" sz="2400" i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Hartmut Jürgens Dietmar Saupe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: Ch-1- 4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Book: 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Non-linear Dynamics And Chaos by </a:t>
            </a:r>
            <a:r>
              <a:rPr lang="en-IN" sz="2400" i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Steven H. </a:t>
            </a:r>
            <a:r>
              <a:rPr lang="en-IN" sz="2400" i="1" dirty="0" err="1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Strogatz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: Ch- 11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Book: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Introduction to the Theory of Complex Systems by </a:t>
            </a:r>
            <a:r>
              <a:rPr lang="en-US" sz="2400" i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Stefan Thurner, Rudolf Hanel, and Peter Klimek : </a:t>
            </a: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Ch-3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Research Paper: </a:t>
            </a: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MEASURING THE STRANGENESS OF STRANGE ATTRACTORS by </a:t>
            </a:r>
            <a:r>
              <a:rPr lang="en-US" sz="2400" i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Peter GRASSBERGER and Itamar PROCACCIA </a:t>
            </a:r>
            <a:endParaRPr lang="en-IN" sz="2400" i="1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B170-1DC6-4639-B535-F36BCCD37FE2}"/>
              </a:ext>
            </a:extLst>
          </p:cNvPr>
          <p:cNvSpPr txBox="1">
            <a:spLocks/>
          </p:cNvSpPr>
          <p:nvPr/>
        </p:nvSpPr>
        <p:spPr>
          <a:xfrm>
            <a:off x="404327" y="4469263"/>
            <a:ext cx="11383346" cy="859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  WHAT WILL WE DISCUSS?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B405F-EE33-B2E1-A5AB-5C1121E0862C}"/>
              </a:ext>
            </a:extLst>
          </p:cNvPr>
          <p:cNvSpPr txBox="1"/>
          <p:nvPr/>
        </p:nvSpPr>
        <p:spPr>
          <a:xfrm>
            <a:off x="404327" y="5328904"/>
            <a:ext cx="1138334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Light SemiCondensed" panose="020B0502040204020203" pitchFamily="34" charset="0"/>
              </a:rPr>
              <a:t>   We will see how to find dimension for the different fractals.</a:t>
            </a:r>
            <a:endParaRPr lang="en-IN" sz="24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0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A2AAF-64F5-F7B8-48AE-1CD4CE85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5A16-72E3-AA38-BA86-A31FFB4F0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405ED-4FE4-A2E3-39DE-D09B3263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latin typeface="Walbaum Display Light" panose="02070303090703020303" pitchFamily="18" charset="0"/>
              </a:rPr>
              <a:t>LOGISTIC MAP</a:t>
            </a:r>
            <a:endParaRPr lang="en-IN" sz="4300" dirty="0">
              <a:latin typeface="Walbaum Display Light" panose="02070303090703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AB1E6-5516-A406-F5EE-C849B70B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1726080"/>
            <a:ext cx="4461691" cy="35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8F24C-B330-F516-1146-12A1CE63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1" y="1642831"/>
            <a:ext cx="6608664" cy="3942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EC9549-F029-27BC-40CC-5B62C850C457}"/>
                  </a:ext>
                </a:extLst>
              </p:cNvPr>
              <p:cNvSpPr txBox="1"/>
              <p:nvPr/>
            </p:nvSpPr>
            <p:spPr>
              <a:xfrm>
                <a:off x="1223740" y="5585310"/>
                <a:ext cx="288797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88A88E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e>
                        <m:sub>
                          <m:r>
                            <a:rPr lang="en-I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I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EC9549-F029-27BC-40CC-5B62C850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40" y="5585310"/>
                <a:ext cx="28879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88A88E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84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481E-6995-CEFC-1AA3-06177477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1BB83-010D-B2A4-386E-99775FFA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53A8B-37D8-F071-1662-B7A1AA71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LORENZ ATTRACTOR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81EE51-C4A3-63FA-E6F6-CB3F4DBA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96" y="1427635"/>
            <a:ext cx="4572647" cy="469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98336-2382-AD1A-1805-A6543773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216" y="2179922"/>
            <a:ext cx="3766904" cy="29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7F694-ACE0-382F-26C0-CA3FE8E3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929" y="2179922"/>
            <a:ext cx="3702141" cy="29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71B53-AE43-BEA0-2565-DA51BFCB4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32" y="2179922"/>
            <a:ext cx="3702142" cy="29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405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679BA-D454-5C0F-F34C-017245A3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BC985-1F82-DD10-9522-BB1FDCECD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2B5EC-9E6D-02A6-F69D-EAEBDE9D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LORENZ ATTRACTOR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59BED-8A3E-39B6-2722-834F8746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19" y="1645126"/>
            <a:ext cx="4360762" cy="44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362215-4677-63CE-9916-22BC88BD6642}"/>
                  </a:ext>
                </a:extLst>
              </p:cNvPr>
              <p:cNvSpPr txBox="1"/>
              <p:nvPr/>
            </p:nvSpPr>
            <p:spPr>
              <a:xfrm>
                <a:off x="7284857" y="2790359"/>
                <a:ext cx="1808059" cy="64280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362215-4677-63CE-9916-22BC88BD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57" y="2790359"/>
                <a:ext cx="1808059" cy="64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86B16-77EA-5CA3-7A01-606F68D58E89}"/>
                  </a:ext>
                </a:extLst>
              </p:cNvPr>
              <p:cNvSpPr txBox="1"/>
              <p:nvPr/>
            </p:nvSpPr>
            <p:spPr>
              <a:xfrm>
                <a:off x="7284857" y="3541729"/>
                <a:ext cx="2256259" cy="64280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86B16-77EA-5CA3-7A01-606F68D58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57" y="3541729"/>
                <a:ext cx="2256259" cy="64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6A7ECE-F369-DB98-0D2A-ED39544E816D}"/>
                  </a:ext>
                </a:extLst>
              </p:cNvPr>
              <p:cNvSpPr txBox="1"/>
              <p:nvPr/>
            </p:nvSpPr>
            <p:spPr>
              <a:xfrm>
                <a:off x="7284857" y="4293099"/>
                <a:ext cx="1686872" cy="64280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6A7ECE-F369-DB98-0D2A-ED39544E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57" y="4293099"/>
                <a:ext cx="1686872" cy="64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8141-5BEF-5355-C3C1-51A486BD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25552-CDAF-1602-18B4-7E60D2393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2ED58-D461-8D9E-475B-9415B023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000" i="0" dirty="0">
                <a:latin typeface="Walbaum Display Light" panose="02070303090703020303" pitchFamily="18" charset="0"/>
              </a:rPr>
              <a:t>LORENZ ATTRACTOR</a:t>
            </a:r>
            <a:endParaRPr lang="en-IN" sz="4300" dirty="0">
              <a:latin typeface="Walbaum Display Light" panose="02070303090703020303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5203FCB-A374-97AD-836F-EA102D1A7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8" r="48233"/>
          <a:stretch/>
        </p:blipFill>
        <p:spPr bwMode="auto">
          <a:xfrm>
            <a:off x="4892859" y="1659891"/>
            <a:ext cx="4780280" cy="38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2518E91-00C0-9DED-E8BB-4918BAE2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3" y="1466751"/>
            <a:ext cx="3836836" cy="39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510D9-2079-910D-4BD5-D9081501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529" y="2018830"/>
            <a:ext cx="1898997" cy="3338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E98F91-F49D-992F-171E-314D6B07B3CB}"/>
                  </a:ext>
                </a:extLst>
              </p:cNvPr>
              <p:cNvSpPr txBox="1"/>
              <p:nvPr/>
            </p:nvSpPr>
            <p:spPr>
              <a:xfrm>
                <a:off x="553720" y="5591131"/>
                <a:ext cx="1483932" cy="525913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E98F91-F49D-992F-171E-314D6B07B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5591131"/>
                <a:ext cx="1483932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7A08D8-DABC-FE27-476B-F4D66A7605B7}"/>
                  </a:ext>
                </a:extLst>
              </p:cNvPr>
              <p:cNvSpPr txBox="1"/>
              <p:nvPr/>
            </p:nvSpPr>
            <p:spPr>
              <a:xfrm>
                <a:off x="2037652" y="5591131"/>
                <a:ext cx="1852237" cy="525913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7A08D8-DABC-FE27-476B-F4D66A760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52" y="5591131"/>
                <a:ext cx="1852237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93BCE-87F1-0E43-5C10-FAFD164208E5}"/>
                  </a:ext>
                </a:extLst>
              </p:cNvPr>
              <p:cNvSpPr txBox="1"/>
              <p:nvPr/>
            </p:nvSpPr>
            <p:spPr>
              <a:xfrm>
                <a:off x="3889889" y="5591131"/>
                <a:ext cx="1385507" cy="525913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B93BCE-87F1-0E43-5C10-FAFD1642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89" y="5591131"/>
                <a:ext cx="1385507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005A8E-6320-0B63-333F-C479478B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07" y="2308143"/>
            <a:ext cx="3524943" cy="1600200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Walbaum Display Light" panose="02070303090703020303" pitchFamily="18" charset="0"/>
              </a:rPr>
              <a:t>THANK YOU!</a:t>
            </a: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BDEC12C6-3188-B5B8-BDBB-B3138FB4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" t="-591" r="-51" b="21631"/>
          <a:stretch/>
        </p:blipFill>
        <p:spPr>
          <a:xfrm>
            <a:off x="6203168" y="1635760"/>
            <a:ext cx="4217500" cy="3330176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91D8101-2890-3620-F6CF-3E2822699914}"/>
              </a:ext>
            </a:extLst>
          </p:cNvPr>
          <p:cNvSpPr txBox="1">
            <a:spLocks/>
          </p:cNvSpPr>
          <p:nvPr/>
        </p:nvSpPr>
        <p:spPr>
          <a:xfrm>
            <a:off x="0" y="6560718"/>
            <a:ext cx="3617960" cy="36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latin typeface="Walbaum Display Light" panose="02070303090703020303" pitchFamily="18" charset="0"/>
              </a:rPr>
              <a:t>Source : Wikipedia : Fractals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3653-7140-6829-232D-5EE873C87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1F1BA7-2ECE-E5E9-2A27-C5F409B9A306}"/>
              </a:ext>
            </a:extLst>
          </p:cNvPr>
          <p:cNvSpPr txBox="1">
            <a:spLocks/>
          </p:cNvSpPr>
          <p:nvPr/>
        </p:nvSpPr>
        <p:spPr>
          <a:xfrm>
            <a:off x="681785" y="1543243"/>
            <a:ext cx="6167431" cy="4658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Fractals are </a:t>
            </a:r>
            <a:r>
              <a:rPr lang="en-US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self-similar</a:t>
            </a: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patterns that repeat at different scales.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They show </a:t>
            </a:r>
            <a:r>
              <a:rPr lang="en-US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geometric repetition</a:t>
            </a: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, where shapes appear nested within each other.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 fractal can be </a:t>
            </a:r>
            <a:r>
              <a:rPr lang="en-US" sz="2400" b="1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split into parts</a:t>
            </a:r>
            <a:r>
              <a:rPr lang="en-US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, each resembling the whole.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Fractals were first coined and discovered by Benoit Mandelbrot in 1975, where he found patterns in white noise data while working at IBM.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6CBF74-C2D2-20B7-77BC-FA8ABB51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371623"/>
            <a:ext cx="9906000" cy="138215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WHAT ARE</a:t>
            </a:r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 FRACTALS ?</a:t>
            </a:r>
            <a:endParaRPr lang="en-IN" sz="40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FDD3FC8-24D8-822D-6FC9-9CCF46F41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6" b="7251"/>
          <a:stretch/>
        </p:blipFill>
        <p:spPr bwMode="auto">
          <a:xfrm>
            <a:off x="6849216" y="1464530"/>
            <a:ext cx="2556222" cy="20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5D6A02-D302-33C9-18E6-C80CAB505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t="13929" r="3568" b="7008"/>
          <a:stretch/>
        </p:blipFill>
        <p:spPr bwMode="auto">
          <a:xfrm>
            <a:off x="9405438" y="1464530"/>
            <a:ext cx="2322576" cy="20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C5FD732-FDAF-C053-7E80-C0128ED1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14200" r="605" b="10800"/>
          <a:stretch/>
        </p:blipFill>
        <p:spPr bwMode="auto">
          <a:xfrm>
            <a:off x="7969484" y="3993661"/>
            <a:ext cx="2709347" cy="220782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24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51FA03-3E93-F9CF-D071-E5C34830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3" t="1394" r="-3210" b="8776"/>
          <a:stretch/>
        </p:blipFill>
        <p:spPr>
          <a:xfrm>
            <a:off x="1031953" y="1533035"/>
            <a:ext cx="4866284" cy="45526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9CC7D3-0F7D-12E2-7251-581703DA25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3543" b="10158"/>
          <a:stretch/>
        </p:blipFill>
        <p:spPr>
          <a:xfrm>
            <a:off x="6112833" y="1365073"/>
            <a:ext cx="4866283" cy="47321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EE3921-EFCA-B776-0DE1-AF2DC122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371623"/>
            <a:ext cx="9906000" cy="1382156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EXAMPLE OF FRACTALS</a:t>
            </a:r>
            <a:endParaRPr lang="en-IN" sz="40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F271B-635A-E289-AAFF-D1569994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0EE44-2D50-75B7-AED4-E4321F6E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4F6B69-2315-BFBB-2AC1-3663179C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20" y="371623"/>
            <a:ext cx="9906000" cy="1382156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EXAMPLE OF FRACTALS</a:t>
            </a:r>
            <a:endParaRPr lang="en-IN" sz="40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3172-403C-5020-841E-448774FB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537216"/>
            <a:ext cx="4610100" cy="4800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979030-597A-CEC4-56D1-33C7BC5E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5" y="1537216"/>
            <a:ext cx="46101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345EA-164D-1E43-029D-54EE7E63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2423F-AF8F-62AD-023F-D9967B5D8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464F1-7B59-E4A3-37D9-FD76F8DC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" y="3930045"/>
            <a:ext cx="6288452" cy="2152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949A0-F58E-D3D1-A4D8-9346F871BED5}"/>
              </a:ext>
            </a:extLst>
          </p:cNvPr>
          <p:cNvSpPr txBox="1"/>
          <p:nvPr/>
        </p:nvSpPr>
        <p:spPr>
          <a:xfrm>
            <a:off x="785859" y="5962089"/>
            <a:ext cx="145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SemiCondensed" panose="020B0502040204020203" pitchFamily="34" charset="0"/>
              </a:rPr>
              <a:t>Cantor Set </a:t>
            </a:r>
          </a:p>
        </p:txBody>
      </p:sp>
      <p:pic>
        <p:nvPicPr>
          <p:cNvPr id="7" name="Picture 2" descr="Mandelbrot set - Wikipedia">
            <a:extLst>
              <a:ext uri="{FF2B5EF4-FFF2-40B4-BE49-F238E27FC236}">
                <a16:creationId xmlns:a16="http://schemas.microsoft.com/office/drawing/2014/main" id="{673AC893-FF68-B373-A415-D154381A1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9" y="1405620"/>
            <a:ext cx="30099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1ADEC-BE1B-9CB2-F103-E511745C0C34}"/>
              </a:ext>
            </a:extLst>
          </p:cNvPr>
          <p:cNvSpPr txBox="1"/>
          <p:nvPr/>
        </p:nvSpPr>
        <p:spPr>
          <a:xfrm>
            <a:off x="785859" y="3642672"/>
            <a:ext cx="345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SemiCondensed" panose="020B0502040204020203" pitchFamily="34" charset="0"/>
              </a:rPr>
              <a:t>Mandelbrot Set</a:t>
            </a:r>
          </a:p>
        </p:txBody>
      </p:sp>
      <p:pic>
        <p:nvPicPr>
          <p:cNvPr id="9" name="Picture 4" descr="snowflake - Wikidata">
            <a:extLst>
              <a:ext uri="{FF2B5EF4-FFF2-40B4-BE49-F238E27FC236}">
                <a16:creationId xmlns:a16="http://schemas.microsoft.com/office/drawing/2014/main" id="{B3D33835-9A62-F279-E965-49304590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11" y="1416151"/>
            <a:ext cx="2236361" cy="22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igh-voltage breakdown within a 4 in (100 mm) block of acrylic glass creates a fractal Lichtenberg figure">
            <a:extLst>
              <a:ext uri="{FF2B5EF4-FFF2-40B4-BE49-F238E27FC236}">
                <a16:creationId xmlns:a16="http://schemas.microsoft.com/office/drawing/2014/main" id="{256C8BCA-510C-655C-0583-A651534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14" y="1416151"/>
            <a:ext cx="2459997" cy="22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3C641-85D7-038D-9435-A5D189AA9106}"/>
              </a:ext>
            </a:extLst>
          </p:cNvPr>
          <p:cNvSpPr txBox="1"/>
          <p:nvPr/>
        </p:nvSpPr>
        <p:spPr>
          <a:xfrm>
            <a:off x="10084210" y="1499267"/>
            <a:ext cx="1503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Bahnschrift Light SemiCondensed" panose="020B0502040204020203" pitchFamily="34" charset="0"/>
              </a:rPr>
              <a:t>High-voltage breakdown within a 4 in (100 mm) block of acrylic glass </a:t>
            </a:r>
            <a:endParaRPr lang="en-IN" dirty="0">
              <a:latin typeface="Bahnschrift Ligh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C9923-2971-0865-A090-38B1AA6C7752}"/>
              </a:ext>
            </a:extLst>
          </p:cNvPr>
          <p:cNvSpPr txBox="1"/>
          <p:nvPr/>
        </p:nvSpPr>
        <p:spPr>
          <a:xfrm>
            <a:off x="4683802" y="3601693"/>
            <a:ext cx="27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SemiCondensed" panose="020B0502040204020203" pitchFamily="34" charset="0"/>
              </a:rPr>
              <a:t>Snowflake</a:t>
            </a:r>
          </a:p>
        </p:txBody>
      </p:sp>
      <p:pic>
        <p:nvPicPr>
          <p:cNvPr id="13" name="Picture 8" descr="Romanesco broccoli, showing self-similar form approximating a natural fractal">
            <a:extLst>
              <a:ext uri="{FF2B5EF4-FFF2-40B4-BE49-F238E27FC236}">
                <a16:creationId xmlns:a16="http://schemas.microsoft.com/office/drawing/2014/main" id="{2BDBAEC2-37B4-19F9-5974-4687EF45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05" y="3988929"/>
            <a:ext cx="2906306" cy="232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5895E-4BE8-7381-3BD4-046A9612C8E4}"/>
              </a:ext>
            </a:extLst>
          </p:cNvPr>
          <p:cNvSpPr txBox="1"/>
          <p:nvPr/>
        </p:nvSpPr>
        <p:spPr>
          <a:xfrm>
            <a:off x="10084211" y="4179590"/>
            <a:ext cx="159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Bahnschrift Light SemiCondensed" panose="020B0502040204020203" pitchFamily="34" charset="0"/>
              </a:rPr>
              <a:t>Romanesso</a:t>
            </a:r>
            <a:r>
              <a:rPr lang="en-IN" dirty="0">
                <a:latin typeface="Bahnschrift Light SemiCondensed" panose="020B0502040204020203" pitchFamily="34" charset="0"/>
              </a:rPr>
              <a:t>  </a:t>
            </a:r>
          </a:p>
          <a:p>
            <a:r>
              <a:rPr lang="en-IN" dirty="0">
                <a:latin typeface="Bahnschrift Light SemiCondensed" panose="020B0502040204020203" pitchFamily="34" charset="0"/>
              </a:rPr>
              <a:t>Broccoli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F124720-EF4E-3A2D-37E3-754A0688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343877"/>
            <a:ext cx="9906000" cy="1382156"/>
          </a:xfrm>
        </p:spPr>
        <p:txBody>
          <a:bodyPr>
            <a:normAutofit/>
          </a:bodyPr>
          <a:lstStyle/>
          <a:p>
            <a:r>
              <a:rPr lang="en-IN" sz="40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OTHER EXAMPLE OF FRACTALS</a:t>
            </a:r>
            <a:endParaRPr lang="en-IN" sz="40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C1EC132A-A35D-8972-4533-609A5B34CF4F}"/>
              </a:ext>
            </a:extLst>
          </p:cNvPr>
          <p:cNvSpPr txBox="1">
            <a:spLocks/>
          </p:cNvSpPr>
          <p:nvPr/>
        </p:nvSpPr>
        <p:spPr>
          <a:xfrm>
            <a:off x="0" y="6560718"/>
            <a:ext cx="3617960" cy="36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tx1"/>
                </a:solidFill>
                <a:latin typeface="Walbaum Display Light" panose="02070303090703020303" pitchFamily="18" charset="0"/>
              </a:rPr>
              <a:t>Source : Wikipedia and </a:t>
            </a:r>
            <a:r>
              <a:rPr lang="en-US" sz="1500" b="1" dirty="0" err="1">
                <a:solidFill>
                  <a:schemeClr val="tx1"/>
                </a:solidFill>
                <a:latin typeface="Walbaum Display Light" panose="02070303090703020303" pitchFamily="18" charset="0"/>
              </a:rPr>
              <a:t>Wikidata</a:t>
            </a:r>
            <a:endParaRPr lang="en-US" sz="1500" b="1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20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ACB3-0700-A836-AED4-D0BD8235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4F99A3-C8A1-73C7-D70A-E127CD8D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21B74-7194-7512-DB6E-15A552F4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71474"/>
            <a:ext cx="11313160" cy="1382713"/>
          </a:xfrm>
        </p:spPr>
        <p:txBody>
          <a:bodyPr>
            <a:normAutofit fontScale="90000"/>
          </a:bodyPr>
          <a:lstStyle/>
          <a:p>
            <a:r>
              <a:rPr lang="en-IN" sz="48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WHY ARE THE</a:t>
            </a:r>
            <a:r>
              <a:rPr lang="en-IN" sz="4800" dirty="0">
                <a:solidFill>
                  <a:schemeClr val="tx1"/>
                </a:solidFill>
                <a:latin typeface="Walbaum Display Light" panose="02070303090703020303" pitchFamily="18" charset="0"/>
              </a:rPr>
              <a:t>IR</a:t>
            </a:r>
            <a:r>
              <a:rPr lang="en-IN" sz="48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 </a:t>
            </a:r>
            <a:br>
              <a:rPr lang="en-IN" sz="4800" i="0" dirty="0">
                <a:solidFill>
                  <a:schemeClr val="tx1"/>
                </a:solidFill>
                <a:latin typeface="Walbaum Display Light" panose="02070303090703020303" pitchFamily="18" charset="0"/>
              </a:rPr>
            </a:br>
            <a:r>
              <a:rPr lang="en-IN" sz="48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DIMENSIONS FRACTIONAL?</a:t>
            </a:r>
            <a:endParaRPr lang="en-IN" sz="40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A4562-BFAF-1FD9-6692-0A57CFBDE246}"/>
              </a:ext>
            </a:extLst>
          </p:cNvPr>
          <p:cNvSpPr txBox="1">
            <a:spLocks/>
          </p:cNvSpPr>
          <p:nvPr/>
        </p:nvSpPr>
        <p:spPr>
          <a:xfrm>
            <a:off x="553720" y="2291864"/>
            <a:ext cx="11084560" cy="2981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Fractals are said to have filled their space qualitatively and quantitatively differently from how an ordinary geometrical set does.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Their complexity comes from self-similarity at every scale.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Infinite detail makes them defy traditional geometric dimensions.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This is not like density; it measures the complexity of the curve/set.</a:t>
            </a:r>
            <a:endParaRPr lang="en-IN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3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8FEB-F9E5-7A13-D563-0D6D2D7B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B44620-E354-F610-5077-99C795E4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3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WHY DO WE NEED </a:t>
            </a:r>
            <a:br>
              <a:rPr lang="en-IN" sz="4300" i="0" dirty="0">
                <a:solidFill>
                  <a:schemeClr val="tx1"/>
                </a:solidFill>
                <a:latin typeface="Walbaum Display Light" panose="02070303090703020303" pitchFamily="18" charset="0"/>
              </a:rPr>
            </a:br>
            <a:r>
              <a:rPr lang="en-IN" sz="43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TO FIND THEIR DIMENSION?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194032-D48C-5D2A-D773-910DB7E8E93B}"/>
              </a:ext>
            </a:extLst>
          </p:cNvPr>
          <p:cNvSpPr txBox="1">
            <a:spLocks/>
          </p:cNvSpPr>
          <p:nvPr/>
        </p:nvSpPr>
        <p:spPr>
          <a:xfrm>
            <a:off x="543560" y="1930401"/>
            <a:ext cx="5958840" cy="4566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Finding their dimension helps us understand their complexity and how they scale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These help</a:t>
            </a:r>
            <a:r>
              <a:rPr lang="en-US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 us describing and study patterns and shapes that are difficult 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characterise</a:t>
            </a:r>
            <a:r>
              <a:rPr lang="en-US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 with traditional geometry. </a:t>
            </a:r>
            <a:endParaRPr lang="en-IN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This </a:t>
            </a:r>
            <a:r>
              <a:rPr lang="en-US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is useful in various fields like mathematics, natural sciences, and even art.</a:t>
            </a:r>
            <a:endParaRPr 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0" name="Picture 6" descr="A fractal that models the surface of a mountain (animation)">
            <a:extLst>
              <a:ext uri="{FF2B5EF4-FFF2-40B4-BE49-F238E27FC236}">
                <a16:creationId xmlns:a16="http://schemas.microsoft.com/office/drawing/2014/main" id="{65C30CDC-906C-F175-B380-5501826D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43" y="2407920"/>
            <a:ext cx="5007357" cy="27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30E87-C5CB-A52F-9B05-2922ABB71952}"/>
              </a:ext>
            </a:extLst>
          </p:cNvPr>
          <p:cNvSpPr txBox="1"/>
          <p:nvPr/>
        </p:nvSpPr>
        <p:spPr>
          <a:xfrm>
            <a:off x="0" y="6496537"/>
            <a:ext cx="34421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Walbaum Display Light" panose="02070303090703020303" pitchFamily="18" charset="0"/>
              </a:rPr>
              <a:t>Source - Wikipedia: Fractals</a:t>
            </a:r>
          </a:p>
        </p:txBody>
      </p:sp>
    </p:spTree>
    <p:extLst>
      <p:ext uri="{BB962C8B-B14F-4D97-AF65-F5344CB8AC3E}">
        <p14:creationId xmlns:p14="http://schemas.microsoft.com/office/powerpoint/2010/main" val="292812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FC4F6-66B5-136B-EABD-B864CA496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F1DD3E-4DF3-9DEF-2C4E-6EFDB49E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343366"/>
            <a:ext cx="11201400" cy="1382713"/>
          </a:xfrm>
        </p:spPr>
        <p:txBody>
          <a:bodyPr>
            <a:normAutofit/>
          </a:bodyPr>
          <a:lstStyle/>
          <a:p>
            <a:r>
              <a:rPr lang="en-IN" sz="4400" i="0" dirty="0">
                <a:solidFill>
                  <a:schemeClr val="tx1"/>
                </a:solidFill>
                <a:latin typeface="Walbaum Display Light" panose="02070303090703020303" pitchFamily="18" charset="0"/>
              </a:rPr>
              <a:t>METHODS TO FIND DIMENSION</a:t>
            </a:r>
            <a:endParaRPr lang="en-IN" sz="4300" dirty="0">
              <a:solidFill>
                <a:schemeClr val="tx1"/>
              </a:solidFill>
              <a:latin typeface="Walbaum Display Light" panose="020703030907030203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7C4B55-C0EE-1C75-54A6-2FC7984AA859}"/>
              </a:ext>
            </a:extLst>
          </p:cNvPr>
          <p:cNvSpPr txBox="1">
            <a:spLocks/>
          </p:cNvSpPr>
          <p:nvPr/>
        </p:nvSpPr>
        <p:spPr>
          <a:xfrm>
            <a:off x="553720" y="1635761"/>
            <a:ext cx="5958840" cy="4566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Hausdorff-Besicovitch</a:t>
            </a: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Pointwise-Dimension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Correlation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Box-counting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Packing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/>
                </a:solidFill>
                <a:latin typeface="Bahnschrift Light SemiCondensed" panose="020B0502040204020203" pitchFamily="34" charset="0"/>
              </a:rPr>
              <a:t>Assouad</a:t>
            </a:r>
            <a:r>
              <a:rPr lang="en-IN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Lyapunov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Information Dimension </a:t>
            </a:r>
            <a:endParaRPr lang="en-IN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Rényi or Generalised dimensions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b="0" i="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CB7F87-2B22-5C7A-445C-55D0C77CB20B}"/>
              </a:ext>
            </a:extLst>
          </p:cNvPr>
          <p:cNvSpPr/>
          <p:nvPr/>
        </p:nvSpPr>
        <p:spPr>
          <a:xfrm>
            <a:off x="7463034" y="2222794"/>
            <a:ext cx="4030337" cy="3011831"/>
          </a:xfrm>
          <a:prstGeom prst="rect">
            <a:avLst/>
          </a:prstGeom>
          <a:solidFill>
            <a:srgbClr val="E7EEE8"/>
          </a:solidFill>
          <a:ln>
            <a:solidFill>
              <a:srgbClr val="88A88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4885C39-0B46-C8EC-008D-1BA7EA14F3B2}"/>
              </a:ext>
            </a:extLst>
          </p:cNvPr>
          <p:cNvSpPr/>
          <p:nvPr/>
        </p:nvSpPr>
        <p:spPr>
          <a:xfrm rot="16200000">
            <a:off x="6046500" y="2667832"/>
            <a:ext cx="904568" cy="1928503"/>
          </a:xfrm>
          <a:prstGeom prst="triangle">
            <a:avLst>
              <a:gd name="adj" fmla="val 36413"/>
            </a:avLst>
          </a:prstGeom>
          <a:solidFill>
            <a:srgbClr val="E7EEE8"/>
          </a:solidFill>
          <a:ln>
            <a:solidFill>
              <a:srgbClr val="88A88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CC8F2-BCB7-CF2D-E078-E04CB9A36E9E}"/>
              </a:ext>
            </a:extLst>
          </p:cNvPr>
          <p:cNvSpPr txBox="1"/>
          <p:nvPr/>
        </p:nvSpPr>
        <p:spPr>
          <a:xfrm>
            <a:off x="7554476" y="2952191"/>
            <a:ext cx="3427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 SemiCondensed" panose="020B0502040204020203" pitchFamily="34" charset="0"/>
              </a:rPr>
              <a:t>Scaling</a:t>
            </a:r>
          </a:p>
          <a:p>
            <a:pPr marL="2520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 SemiCondensed" panose="020B0502040204020203" pitchFamily="34" charset="0"/>
              </a:rPr>
              <a:t>Box-counting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 SemiCondensed" panose="020B0502040204020203" pitchFamily="34" charset="0"/>
              </a:rPr>
              <a:t>Pointwise-Dimension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 SemiCondensed" panose="020B0502040204020203" pitchFamily="34" charset="0"/>
              </a:rPr>
              <a:t>Correlation Dimension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3120A-1E63-301E-92BE-FB5E104831FE}"/>
              </a:ext>
            </a:extLst>
          </p:cNvPr>
          <p:cNvSpPr txBox="1"/>
          <p:nvPr/>
        </p:nvSpPr>
        <p:spPr>
          <a:xfrm>
            <a:off x="7645915" y="2222794"/>
            <a:ext cx="3519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Walbaum Display Light" panose="02070303090703020303" pitchFamily="18" charset="0"/>
              </a:rPr>
              <a:t>What we will focus on majorly in this slides:</a:t>
            </a:r>
          </a:p>
        </p:txBody>
      </p:sp>
    </p:spTree>
    <p:extLst>
      <p:ext uri="{BB962C8B-B14F-4D97-AF65-F5344CB8AC3E}">
        <p14:creationId xmlns:p14="http://schemas.microsoft.com/office/powerpoint/2010/main" val="21015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2">
      <a:majorFont>
        <a:latin typeface="Walbaum Display L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16c05727-aa75-4e4a-9b5f-8a80a1165891"/>
    <ds:schemaRef ds:uri="http://purl.org/dc/terms/"/>
    <ds:schemaRef ds:uri="http://schemas.microsoft.com/sharepoint/v3"/>
    <ds:schemaRef ds:uri="71af3243-3dd4-4a8d-8c0d-dd76da1f02a5"/>
    <ds:schemaRef ds:uri="http://schemas.microsoft.com/office/2006/documentManagement/types"/>
    <ds:schemaRef ds:uri="http://purl.org/dc/elements/1.1/"/>
    <ds:schemaRef ds:uri="230e9df3-be65-4c73-a93b-d1236ebd677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3793</TotalTime>
  <Words>1086</Words>
  <Application>Microsoft Office PowerPoint</Application>
  <PresentationFormat>Widescreen</PresentationFormat>
  <Paragraphs>192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 Light SemiCondensed</vt:lpstr>
      <vt:lpstr>Calibri</vt:lpstr>
      <vt:lpstr>Walbaum Display Light</vt:lpstr>
      <vt:lpstr>Cambria Math</vt:lpstr>
      <vt:lpstr>Wingdings</vt:lpstr>
      <vt:lpstr>Custom</vt:lpstr>
      <vt:lpstr>PowerPoint Presentation</vt:lpstr>
      <vt:lpstr>   CONTENTS</vt:lpstr>
      <vt:lpstr>WHAT ARE FRACTALS ?</vt:lpstr>
      <vt:lpstr>EXAMPLE OF FRACTALS</vt:lpstr>
      <vt:lpstr>EXAMPLE OF FRACTALS</vt:lpstr>
      <vt:lpstr>OTHER EXAMPLE OF FRACTALS</vt:lpstr>
      <vt:lpstr>WHY ARE THEIR  DIMENSIONS FRACTIONAL?</vt:lpstr>
      <vt:lpstr>WHY DO WE NEED  TO FIND THEIR DIMENSION?</vt:lpstr>
      <vt:lpstr>METHODS TO FIND DIMENSION</vt:lpstr>
      <vt:lpstr>SCALING</vt:lpstr>
      <vt:lpstr>SCALING</vt:lpstr>
      <vt:lpstr>DIMENSION FOR CANTOR SET</vt:lpstr>
      <vt:lpstr>DIMENSION FOR SIERPINSKI TRIANGLE</vt:lpstr>
      <vt:lpstr>WHAT IS BOX-COUNTING DIMENSION?</vt:lpstr>
      <vt:lpstr>DIMENSION FOR ATTRACTORS</vt:lpstr>
      <vt:lpstr>WHAT IS POINTWISE DIMENSION?</vt:lpstr>
      <vt:lpstr>WHAT IS CORRELATION DIMENSION?</vt:lpstr>
      <vt:lpstr>SERPIENSKI TRIANGLE</vt:lpstr>
      <vt:lpstr>LOGISTIC MAP</vt:lpstr>
      <vt:lpstr>LOGISTIC MAP</vt:lpstr>
      <vt:lpstr>LORENZ ATTRACTOR</vt:lpstr>
      <vt:lpstr>LORENZ ATTRACTOR</vt:lpstr>
      <vt:lpstr>LORENZ ATTRACTOR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Vedanshee Patel</dc:creator>
  <cp:lastModifiedBy>Vedanshee Patel</cp:lastModifiedBy>
  <cp:revision>34</cp:revision>
  <dcterms:created xsi:type="dcterms:W3CDTF">2025-04-17T14:36:56Z</dcterms:created>
  <dcterms:modified xsi:type="dcterms:W3CDTF">2025-05-10T18:25:01Z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